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62" r:id="rId6"/>
    <p:sldId id="261" r:id="rId7"/>
    <p:sldId id="260" r:id="rId8"/>
    <p:sldId id="264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CE24-52E9-47EF-B387-5F78C1B9DB42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68424-07AA-427C-B20B-4636CF742CF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854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CE24-52E9-47EF-B387-5F78C1B9DB42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68424-07AA-427C-B20B-4636CF742CF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661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CE24-52E9-47EF-B387-5F78C1B9DB42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68424-07AA-427C-B20B-4636CF742CF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488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CE24-52E9-47EF-B387-5F78C1B9DB42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68424-07AA-427C-B20B-4636CF742CF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918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CE24-52E9-47EF-B387-5F78C1B9DB42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68424-07AA-427C-B20B-4636CF742CF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871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CE24-52E9-47EF-B387-5F78C1B9DB42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68424-07AA-427C-B20B-4636CF742CF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133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CE24-52E9-47EF-B387-5F78C1B9DB42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68424-07AA-427C-B20B-4636CF742CF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6582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CE24-52E9-47EF-B387-5F78C1B9DB42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68424-07AA-427C-B20B-4636CF742CF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868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CE24-52E9-47EF-B387-5F78C1B9DB42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68424-07AA-427C-B20B-4636CF742CF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114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CE24-52E9-47EF-B387-5F78C1B9DB42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68424-07AA-427C-B20B-4636CF742CF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456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CE24-52E9-47EF-B387-5F78C1B9DB42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68424-07AA-427C-B20B-4636CF742CF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379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3CE24-52E9-47EF-B387-5F78C1B9DB42}" type="datetimeFigureOut">
              <a:rPr lang="en-GB" smtClean="0"/>
              <a:t>27/09/2021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68424-07AA-427C-B20B-4636CF742CF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851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ésultat de recherche d'images pour &quot;marechal ferrant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164" y="2779349"/>
            <a:ext cx="1932433" cy="156895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8232" y="4915081"/>
            <a:ext cx="1614367" cy="153611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8232" y="426807"/>
            <a:ext cx="1988040" cy="1886816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8107" y="4652537"/>
            <a:ext cx="2840446" cy="1892174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9970" y="2911658"/>
            <a:ext cx="1534539" cy="124251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7975" y="4641599"/>
            <a:ext cx="2856866" cy="1903112"/>
          </a:xfrm>
          <a:prstGeom prst="rect">
            <a:avLst/>
          </a:prstGeom>
        </p:spPr>
      </p:pic>
      <p:pic>
        <p:nvPicPr>
          <p:cNvPr id="1030" name="Picture 6" descr="Résultat de recherche d'images pour &quot;menuisier&quot;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3882" y="2737092"/>
            <a:ext cx="2417536" cy="169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59663" y="182608"/>
            <a:ext cx="2697307" cy="2331316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1450" y="187704"/>
            <a:ext cx="2883391" cy="2213264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3349" y="2641921"/>
            <a:ext cx="1831740" cy="1758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028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ésultat de recherche d'images pour &quot;bravo les artisans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27" y="823248"/>
            <a:ext cx="8662708" cy="476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076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0819" y="1191489"/>
            <a:ext cx="6380018" cy="4253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16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100931" y="76312"/>
            <a:ext cx="4123245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latin typeface="Comic Sans MS" panose="030F0702030302020204" pitchFamily="66" charset="0"/>
              </a:rPr>
              <a:t>    « Bravo les Artisans ! »</a:t>
            </a:r>
          </a:p>
          <a:p>
            <a:r>
              <a:rPr lang="fr-FR" sz="2000" b="1" dirty="0" smtClean="0">
                <a:latin typeface="Comic Sans MS" panose="030F0702030302020204" pitchFamily="66" charset="0"/>
              </a:rPr>
              <a:t> </a:t>
            </a:r>
            <a:r>
              <a:rPr lang="fr-FR" sz="1600" b="1" i="1" dirty="0" smtClean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</a:rPr>
              <a:t>L’opération de découverte des métiers</a:t>
            </a:r>
            <a:endParaRPr lang="fr-FR" sz="1600" b="1" i="1" dirty="0">
              <a:solidFill>
                <a:schemeClr val="bg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22114" y="979105"/>
            <a:ext cx="7176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  <a:sym typeface="Wingdings 3" panose="05040102010807070707" pitchFamily="18" charset="2"/>
              </a:rPr>
              <a:t> 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  <a:sym typeface="Wingdings 3" panose="05040102010807070707" pitchFamily="18" charset="2"/>
              </a:rPr>
              <a:t> permet à des collégiens de se familiariser avec les métiers de l’artisanat</a:t>
            </a:r>
          </a:p>
          <a:p>
            <a:r>
              <a:rPr lang="fr-FR" dirty="0" smtClean="0">
                <a:solidFill>
                  <a:schemeClr val="accent1">
                    <a:lumMod val="50000"/>
                  </a:schemeClr>
                </a:solidFill>
                <a:sym typeface="Wingdings 3" panose="05040102010807070707" pitchFamily="18" charset="2"/>
              </a:rPr>
              <a:t>      en découvrant de manière concrète les entreprises et les métiers.</a:t>
            </a:r>
            <a:endParaRPr lang="fr-FR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22113" y="1719189"/>
            <a:ext cx="73067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 3" panose="05040102010807070707" pitchFamily="18" charset="2"/>
              <a:buChar char="¨"/>
            </a:pPr>
            <a:r>
              <a:rPr lang="fr-FR" b="1" dirty="0" smtClean="0">
                <a:solidFill>
                  <a:srgbClr val="00B050"/>
                </a:solidFill>
                <a:sym typeface="Wingdings 3" panose="05040102010807070707" pitchFamily="18" charset="2"/>
              </a:rPr>
              <a:t>pendant </a:t>
            </a:r>
            <a:r>
              <a:rPr lang="fr-FR" b="1" i="1" u="sng" dirty="0" smtClean="0">
                <a:solidFill>
                  <a:srgbClr val="00B050"/>
                </a:solidFill>
                <a:sym typeface="Wingdings 3" panose="05040102010807070707" pitchFamily="18" charset="2"/>
              </a:rPr>
              <a:t>une semaine des vacances de février</a:t>
            </a:r>
            <a:r>
              <a:rPr lang="fr-FR" b="1" dirty="0" smtClean="0">
                <a:solidFill>
                  <a:srgbClr val="00B050"/>
                </a:solidFill>
                <a:sym typeface="Wingdings 3" panose="05040102010807070707" pitchFamily="18" charset="2"/>
              </a:rPr>
              <a:t>, en solo ou en binôme, </a:t>
            </a:r>
          </a:p>
          <a:p>
            <a:r>
              <a:rPr lang="fr-FR" b="1" dirty="0">
                <a:solidFill>
                  <a:srgbClr val="00B050"/>
                </a:solidFill>
                <a:sym typeface="Wingdings 3" panose="05040102010807070707" pitchFamily="18" charset="2"/>
              </a:rPr>
              <a:t> </a:t>
            </a:r>
            <a:r>
              <a:rPr lang="fr-FR" b="1" dirty="0" smtClean="0">
                <a:solidFill>
                  <a:srgbClr val="00B050"/>
                </a:solidFill>
                <a:sym typeface="Wingdings 3" panose="05040102010807070707" pitchFamily="18" charset="2"/>
              </a:rPr>
              <a:t>    des élèves de 4</a:t>
            </a:r>
            <a:r>
              <a:rPr lang="fr-FR" b="1" baseline="30000" dirty="0" smtClean="0">
                <a:solidFill>
                  <a:srgbClr val="00B050"/>
                </a:solidFill>
                <a:sym typeface="Wingdings 3" panose="05040102010807070707" pitchFamily="18" charset="2"/>
              </a:rPr>
              <a:t>ème </a:t>
            </a:r>
            <a:r>
              <a:rPr lang="fr-FR" b="1" dirty="0" smtClean="0">
                <a:solidFill>
                  <a:srgbClr val="00B050"/>
                </a:solidFill>
                <a:sym typeface="Wingdings 3" panose="05040102010807070707" pitchFamily="18" charset="2"/>
              </a:rPr>
              <a:t>effectuent un stage de découverte de 2 à 5 jours dans</a:t>
            </a:r>
          </a:p>
          <a:p>
            <a:r>
              <a:rPr lang="fr-FR" b="1" dirty="0">
                <a:solidFill>
                  <a:srgbClr val="00B050"/>
                </a:solidFill>
                <a:sym typeface="Wingdings 3" panose="05040102010807070707" pitchFamily="18" charset="2"/>
              </a:rPr>
              <a:t> </a:t>
            </a:r>
            <a:r>
              <a:rPr lang="fr-FR" b="1" dirty="0" smtClean="0">
                <a:solidFill>
                  <a:srgbClr val="00B050"/>
                </a:solidFill>
                <a:sym typeface="Wingdings 3" panose="05040102010807070707" pitchFamily="18" charset="2"/>
              </a:rPr>
              <a:t>    l’entreprise artisanale de leur choix - 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22114" y="2727705"/>
            <a:ext cx="83120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 3" panose="05040102010807070707" pitchFamily="18" charset="2"/>
              <a:buChar char=""/>
            </a:pPr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  <a:sym typeface="Wingdings 3" panose="05040102010807070707" pitchFamily="18" charset="2"/>
              </a:rPr>
              <a:t>les élèves s’engagent ensuite à </a:t>
            </a:r>
            <a:r>
              <a:rPr lang="fr-FR" b="1" u="sng" dirty="0" smtClean="0">
                <a:solidFill>
                  <a:schemeClr val="accent2">
                    <a:lumMod val="75000"/>
                  </a:schemeClr>
                </a:solidFill>
                <a:sym typeface="Wingdings 3" panose="05040102010807070707" pitchFamily="18" charset="2"/>
              </a:rPr>
              <a:t>transmettre à </a:t>
            </a:r>
            <a:r>
              <a:rPr lang="fr-FR" b="1" i="1" u="sng" dirty="0" smtClean="0">
                <a:solidFill>
                  <a:schemeClr val="accent2">
                    <a:lumMod val="75000"/>
                  </a:schemeClr>
                </a:solidFill>
                <a:sym typeface="Wingdings 3" panose="05040102010807070707" pitchFamily="18" charset="2"/>
              </a:rPr>
              <a:t>leurs camarades des classes de 4ème</a:t>
            </a:r>
          </a:p>
          <a:p>
            <a:r>
              <a:rPr lang="fr-FR" b="1" dirty="0">
                <a:solidFill>
                  <a:schemeClr val="accent2">
                    <a:lumMod val="75000"/>
                  </a:schemeClr>
                </a:solidFill>
                <a:sym typeface="Wingdings 3" panose="05040102010807070707" pitchFamily="18" charset="2"/>
              </a:rPr>
              <a:t> </a:t>
            </a:r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  <a:sym typeface="Wingdings 3" panose="05040102010807070707" pitchFamily="18" charset="2"/>
              </a:rPr>
              <a:t>     les connaissances et informations acquises lors de leur présence en entreprise, </a:t>
            </a:r>
          </a:p>
          <a:p>
            <a:r>
              <a:rPr lang="fr-FR" b="1" dirty="0">
                <a:solidFill>
                  <a:schemeClr val="accent2">
                    <a:lumMod val="75000"/>
                  </a:schemeClr>
                </a:solidFill>
                <a:sym typeface="Wingdings 3" panose="05040102010807070707" pitchFamily="18" charset="2"/>
              </a:rPr>
              <a:t> </a:t>
            </a:r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  <a:sym typeface="Wingdings 3" panose="05040102010807070707" pitchFamily="18" charset="2"/>
              </a:rPr>
              <a:t>     </a:t>
            </a:r>
            <a:r>
              <a:rPr lang="fr-FR" b="1" i="1" u="sng" dirty="0" smtClean="0">
                <a:solidFill>
                  <a:schemeClr val="accent2">
                    <a:lumMod val="75000"/>
                  </a:schemeClr>
                </a:solidFill>
                <a:sym typeface="Wingdings 3" panose="05040102010807070707" pitchFamily="18" charset="2"/>
              </a:rPr>
              <a:t>à l’aide d’un diaporama ou d’un film</a:t>
            </a:r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  <a:sym typeface="Wingdings 3" panose="05040102010807070707" pitchFamily="18" charset="2"/>
              </a:rPr>
              <a:t>.</a:t>
            </a:r>
            <a:endParaRPr lang="fr-FR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2113" y="4501873"/>
            <a:ext cx="81858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 3" panose="05040102010807070707" pitchFamily="18" charset="2"/>
              <a:buChar char=""/>
            </a:pPr>
            <a:r>
              <a:rPr lang="fr-FR" dirty="0" smtClean="0">
                <a:solidFill>
                  <a:srgbClr val="00B0F0"/>
                </a:solidFill>
                <a:sym typeface="Wingdings 3" panose="05040102010807070707" pitchFamily="18" charset="2"/>
              </a:rPr>
              <a:t>les </a:t>
            </a:r>
            <a:r>
              <a:rPr lang="fr-FR" i="1" u="sng" dirty="0" smtClean="0">
                <a:solidFill>
                  <a:srgbClr val="00B0F0"/>
                </a:solidFill>
                <a:sym typeface="Wingdings 3" panose="05040102010807070707" pitchFamily="18" charset="2"/>
              </a:rPr>
              <a:t>réalisations seront enfin présentées par les participants</a:t>
            </a:r>
            <a:r>
              <a:rPr lang="fr-FR" i="1" dirty="0" smtClean="0">
                <a:solidFill>
                  <a:srgbClr val="00B0F0"/>
                </a:solidFill>
                <a:sym typeface="Wingdings 3" panose="05040102010807070707" pitchFamily="18" charset="2"/>
              </a:rPr>
              <a:t> </a:t>
            </a:r>
            <a:r>
              <a:rPr lang="fr-FR" dirty="0" smtClean="0">
                <a:solidFill>
                  <a:srgbClr val="00B0F0"/>
                </a:solidFill>
                <a:sym typeface="Wingdings 3" panose="05040102010807070707" pitchFamily="18" charset="2"/>
              </a:rPr>
              <a:t>lors d’une cérémonie </a:t>
            </a:r>
          </a:p>
          <a:p>
            <a:r>
              <a:rPr lang="fr-FR" dirty="0">
                <a:solidFill>
                  <a:srgbClr val="00B0F0"/>
                </a:solidFill>
                <a:sym typeface="Wingdings 3" panose="05040102010807070707" pitchFamily="18" charset="2"/>
              </a:rPr>
              <a:t> </a:t>
            </a:r>
            <a:r>
              <a:rPr lang="fr-FR" dirty="0" smtClean="0">
                <a:solidFill>
                  <a:srgbClr val="00B0F0"/>
                </a:solidFill>
                <a:sym typeface="Wingdings 3" panose="05040102010807070707" pitchFamily="18" charset="2"/>
              </a:rPr>
              <a:t>    de clôture à l’Espace Congrès de la Chambre de Métiers et de l’Artisanat de la</a:t>
            </a:r>
          </a:p>
          <a:p>
            <a:r>
              <a:rPr lang="fr-FR" dirty="0">
                <a:solidFill>
                  <a:srgbClr val="00B0F0"/>
                </a:solidFill>
                <a:sym typeface="Wingdings 3" panose="05040102010807070707" pitchFamily="18" charset="2"/>
              </a:rPr>
              <a:t> </a:t>
            </a:r>
            <a:r>
              <a:rPr lang="fr-FR" dirty="0" smtClean="0">
                <a:solidFill>
                  <a:srgbClr val="00B0F0"/>
                </a:solidFill>
                <a:sym typeface="Wingdings 3" panose="05040102010807070707" pitchFamily="18" charset="2"/>
              </a:rPr>
              <a:t>    Haute-Savoie à Annecy le vendredi 21 mai 2020 </a:t>
            </a:r>
            <a:r>
              <a:rPr lang="fr-FR" sz="1200" i="1" dirty="0" smtClean="0">
                <a:solidFill>
                  <a:schemeClr val="bg1">
                    <a:lumMod val="50000"/>
                  </a:schemeClr>
                </a:solidFill>
                <a:sym typeface="Wingdings 3" panose="05040102010807070707" pitchFamily="18" charset="2"/>
              </a:rPr>
              <a:t>(date à inscrire à l’agenda !!)</a:t>
            </a:r>
            <a:r>
              <a:rPr lang="fr-FR" i="1" dirty="0" smtClean="0">
                <a:solidFill>
                  <a:srgbClr val="00B0F0"/>
                </a:solidFill>
                <a:sym typeface="Wingdings 3" panose="05040102010807070707" pitchFamily="18" charset="2"/>
              </a:rPr>
              <a:t>.</a:t>
            </a:r>
            <a:endParaRPr lang="fr-FR" i="1" dirty="0">
              <a:solidFill>
                <a:srgbClr val="00B0F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799861" y="5647529"/>
            <a:ext cx="4834272" cy="646331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 3" panose="05040102010807070707" pitchFamily="18" charset="2"/>
              <a:buChar char=""/>
            </a:pPr>
            <a:r>
              <a:rPr lang="fr-FR" b="1" dirty="0" smtClean="0">
                <a:solidFill>
                  <a:srgbClr val="C00000"/>
                </a:solidFill>
                <a:sym typeface="Wingdings 3" panose="05040102010807070707" pitchFamily="18" charset="2"/>
              </a:rPr>
              <a:t>la présentation des élèves pourra être utilisée</a:t>
            </a:r>
          </a:p>
          <a:p>
            <a:r>
              <a:rPr lang="fr-FR" b="1" dirty="0">
                <a:solidFill>
                  <a:srgbClr val="C00000"/>
                </a:solidFill>
                <a:sym typeface="Wingdings 3" panose="05040102010807070707" pitchFamily="18" charset="2"/>
              </a:rPr>
              <a:t> </a:t>
            </a:r>
            <a:r>
              <a:rPr lang="fr-FR" b="1" dirty="0" smtClean="0">
                <a:solidFill>
                  <a:srgbClr val="C00000"/>
                </a:solidFill>
                <a:sym typeface="Wingdings 3" panose="05040102010807070707" pitchFamily="18" charset="2"/>
              </a:rPr>
              <a:t>    pour l’épreuve orale du DNB en 3</a:t>
            </a:r>
            <a:r>
              <a:rPr lang="fr-FR" b="1" baseline="30000" dirty="0" smtClean="0">
                <a:solidFill>
                  <a:srgbClr val="C00000"/>
                </a:solidFill>
                <a:sym typeface="Wingdings 3" panose="05040102010807070707" pitchFamily="18" charset="2"/>
              </a:rPr>
              <a:t>ème</a:t>
            </a:r>
            <a:r>
              <a:rPr lang="fr-FR" b="1" dirty="0" smtClean="0">
                <a:solidFill>
                  <a:srgbClr val="C00000"/>
                </a:solidFill>
                <a:sym typeface="Wingdings 3" panose="05040102010807070707" pitchFamily="18" charset="2"/>
              </a:rPr>
              <a:t> … 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22113" y="3736220"/>
            <a:ext cx="75879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 3" panose="05040102010807070707" pitchFamily="18" charset="2"/>
              <a:buChar char=""/>
            </a:pPr>
            <a:r>
              <a:rPr lang="fr-FR" dirty="0" smtClean="0">
                <a:solidFill>
                  <a:srgbClr val="7030A0"/>
                </a:solidFill>
                <a:sym typeface="Wingdings 3" panose="05040102010807070707" pitchFamily="18" charset="2"/>
              </a:rPr>
              <a:t>puis les élèves sont chargés de </a:t>
            </a:r>
            <a:r>
              <a:rPr lang="fr-FR" u="sng" dirty="0" smtClean="0">
                <a:solidFill>
                  <a:srgbClr val="7030A0"/>
                </a:solidFill>
                <a:sym typeface="Wingdings 3" panose="05040102010807070707" pitchFamily="18" charset="2"/>
              </a:rPr>
              <a:t>présenter leur stand à des </a:t>
            </a:r>
            <a:r>
              <a:rPr lang="fr-FR" i="1" u="sng" dirty="0" smtClean="0">
                <a:solidFill>
                  <a:srgbClr val="7030A0"/>
                </a:solidFill>
                <a:sym typeface="Wingdings 3" panose="05040102010807070707" pitchFamily="18" charset="2"/>
              </a:rPr>
              <a:t>élèves de 5ème</a:t>
            </a:r>
          </a:p>
          <a:p>
            <a:r>
              <a:rPr lang="fr-FR" dirty="0" smtClean="0">
                <a:solidFill>
                  <a:srgbClr val="7030A0"/>
                </a:solidFill>
                <a:sym typeface="Wingdings 3" panose="05040102010807070707" pitchFamily="18" charset="2"/>
              </a:rPr>
              <a:t>      afin de s’entraîner pour la cérémonie de clôture.</a:t>
            </a:r>
            <a:endParaRPr lang="fr-FR" dirty="0">
              <a:solidFill>
                <a:srgbClr val="7030A0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8117" y="155960"/>
            <a:ext cx="1473263" cy="810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400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/>
      <p:bldP spid="9" grpId="0" animBg="1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550718" y="768927"/>
            <a:ext cx="5426486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latin typeface="Comic Sans MS" panose="030F0702030302020204" pitchFamily="66" charset="0"/>
              </a:rPr>
              <a:t>« Bravo les Artisans ! »      </a:t>
            </a:r>
          </a:p>
          <a:p>
            <a:r>
              <a:rPr lang="fr-FR" sz="2800" b="1" dirty="0">
                <a:latin typeface="Comic Sans MS" panose="030F0702030302020204" pitchFamily="66" charset="0"/>
              </a:rPr>
              <a:t> </a:t>
            </a:r>
            <a:r>
              <a:rPr lang="fr-FR" sz="2800" b="1" dirty="0" smtClean="0">
                <a:latin typeface="Comic Sans MS" panose="030F0702030302020204" pitchFamily="66" charset="0"/>
              </a:rPr>
              <a:t>      </a:t>
            </a:r>
            <a:r>
              <a:rPr lang="fr-FR" sz="2800" b="1" dirty="0" smtClean="0">
                <a:latin typeface="Comic Sans MS" panose="030F0702030302020204" pitchFamily="66" charset="0"/>
              </a:rPr>
              <a:t>2020-2021              </a:t>
            </a:r>
            <a:endParaRPr lang="fr-FR" sz="2800" b="1" dirty="0" smtClean="0">
              <a:latin typeface="Comic Sans MS" panose="030F0702030302020204" pitchFamily="66" charset="0"/>
            </a:endParaRPr>
          </a:p>
          <a:p>
            <a:endParaRPr lang="fr-FR" sz="2800" b="1" dirty="0">
              <a:latin typeface="Comic Sans MS" panose="030F0702030302020204" pitchFamily="66" charset="0"/>
            </a:endParaRPr>
          </a:p>
          <a:p>
            <a:r>
              <a:rPr lang="fr-FR" sz="2000" b="1" dirty="0" smtClean="0">
                <a:latin typeface="Comic Sans MS" panose="030F0702030302020204" pitchFamily="66" charset="0"/>
              </a:rPr>
              <a:t>			en chiffres :</a:t>
            </a:r>
          </a:p>
          <a:p>
            <a:endParaRPr lang="fr-FR" sz="2800" b="1" dirty="0">
              <a:latin typeface="Comic Sans MS" panose="030F0702030302020204" pitchFamily="66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994299" y="2892585"/>
            <a:ext cx="71465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C00000"/>
                </a:solidFill>
                <a:latin typeface="Comic Sans MS" panose="030F0702030302020204" pitchFamily="66" charset="0"/>
                <a:sym typeface="Wingdings 3" panose="05040102010807070707" pitchFamily="18" charset="2"/>
              </a:rPr>
              <a:t>  </a:t>
            </a:r>
            <a:r>
              <a:rPr lang="fr-FR" sz="2800" b="1" dirty="0" smtClean="0">
                <a:solidFill>
                  <a:srgbClr val="C00000"/>
                </a:solidFill>
                <a:latin typeface="Comic Sans MS" panose="030F0702030302020204" pitchFamily="66" charset="0"/>
                <a:sym typeface="Wingdings 3" panose="05040102010807070707" pitchFamily="18" charset="2"/>
              </a:rPr>
              <a:t>49 </a:t>
            </a:r>
            <a:r>
              <a:rPr lang="fr-FR" sz="2800" b="1" dirty="0" smtClean="0">
                <a:solidFill>
                  <a:srgbClr val="C00000"/>
                </a:solidFill>
                <a:latin typeface="Comic Sans MS" panose="030F0702030302020204" pitchFamily="66" charset="0"/>
                <a:sym typeface="Wingdings 3" panose="05040102010807070707" pitchFamily="18" charset="2"/>
              </a:rPr>
              <a:t>entreprises d’accueil</a:t>
            </a:r>
          </a:p>
          <a:p>
            <a:r>
              <a:rPr lang="fr-FR" sz="2800" b="1" dirty="0" smtClean="0">
                <a:solidFill>
                  <a:srgbClr val="C00000"/>
                </a:solidFill>
                <a:latin typeface="Comic Sans MS" panose="030F0702030302020204" pitchFamily="66" charset="0"/>
                <a:sym typeface="Wingdings 3" panose="05040102010807070707" pitchFamily="18" charset="2"/>
              </a:rPr>
              <a:t>  </a:t>
            </a:r>
            <a:r>
              <a:rPr lang="fr-FR" sz="2800" b="1" dirty="0" smtClean="0">
                <a:solidFill>
                  <a:srgbClr val="C00000"/>
                </a:solidFill>
                <a:latin typeface="Comic Sans MS" panose="030F0702030302020204" pitchFamily="66" charset="0"/>
                <a:sym typeface="Wingdings 3" panose="05040102010807070707" pitchFamily="18" charset="2"/>
              </a:rPr>
              <a:t>74 </a:t>
            </a:r>
            <a:r>
              <a:rPr lang="fr-FR" sz="2800" b="1" dirty="0" smtClean="0">
                <a:solidFill>
                  <a:srgbClr val="C00000"/>
                </a:solidFill>
                <a:latin typeface="Comic Sans MS" panose="030F0702030302020204" pitchFamily="66" charset="0"/>
                <a:sym typeface="Wingdings 3" panose="05040102010807070707" pitchFamily="18" charset="2"/>
              </a:rPr>
              <a:t>jeunes (dont </a:t>
            </a:r>
            <a:r>
              <a:rPr lang="fr-FR" sz="2800" b="1" dirty="0" smtClean="0">
                <a:solidFill>
                  <a:srgbClr val="C00000"/>
                </a:solidFill>
                <a:latin typeface="Comic Sans MS" panose="030F0702030302020204" pitchFamily="66" charset="0"/>
                <a:sym typeface="Wingdings 3" panose="05040102010807070707" pitchFamily="18" charset="2"/>
              </a:rPr>
              <a:t>16 </a:t>
            </a:r>
            <a:r>
              <a:rPr lang="fr-FR" sz="2800" b="1" dirty="0" smtClean="0">
                <a:solidFill>
                  <a:srgbClr val="C00000"/>
                </a:solidFill>
                <a:latin typeface="Comic Sans MS" panose="030F0702030302020204" pitchFamily="66" charset="0"/>
                <a:sym typeface="Wingdings 3" panose="05040102010807070707" pitchFamily="18" charset="2"/>
              </a:rPr>
              <a:t>de Douvaine)</a:t>
            </a:r>
          </a:p>
          <a:p>
            <a:r>
              <a:rPr lang="fr-FR" sz="2800" b="1" dirty="0" smtClean="0">
                <a:solidFill>
                  <a:srgbClr val="C00000"/>
                </a:solidFill>
                <a:latin typeface="Comic Sans MS" panose="030F0702030302020204" pitchFamily="66" charset="0"/>
                <a:sym typeface="Wingdings 3" panose="05040102010807070707" pitchFamily="18" charset="2"/>
              </a:rPr>
              <a:t>   </a:t>
            </a:r>
            <a:r>
              <a:rPr lang="fr-FR" sz="2800" b="1" dirty="0" smtClean="0">
                <a:solidFill>
                  <a:srgbClr val="C00000"/>
                </a:solidFill>
                <a:latin typeface="Comic Sans MS" panose="030F0702030302020204" pitchFamily="66" charset="0"/>
                <a:sym typeface="Wingdings 3" panose="05040102010807070707" pitchFamily="18" charset="2"/>
              </a:rPr>
              <a:t>4 </a:t>
            </a:r>
            <a:r>
              <a:rPr lang="fr-FR" sz="2800" b="1" dirty="0" smtClean="0">
                <a:solidFill>
                  <a:srgbClr val="C00000"/>
                </a:solidFill>
                <a:latin typeface="Comic Sans MS" panose="030F0702030302020204" pitchFamily="66" charset="0"/>
                <a:sym typeface="Wingdings 3" panose="05040102010807070707" pitchFamily="18" charset="2"/>
              </a:rPr>
              <a:t>collèges</a:t>
            </a:r>
            <a:endParaRPr lang="fr-FR" sz="28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28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Résultat de recherche d'images pour &quot;bravo les artisans douvaine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82" y="270164"/>
            <a:ext cx="8919837" cy="5953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581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ésultat de recherche d'images pour &quot;bravo les artisans douvaine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556" y="258055"/>
            <a:ext cx="8580280" cy="5727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357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654650" y="3219575"/>
            <a:ext cx="3359468" cy="3667991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781125" y="-65753"/>
            <a:ext cx="3217717" cy="352143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269057" y="152779"/>
            <a:ext cx="3287732" cy="3084367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5207820" y="3228884"/>
            <a:ext cx="3359469" cy="3649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70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984" y="0"/>
            <a:ext cx="67575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52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143</TotalTime>
  <Words>227</Words>
  <Application>Microsoft Office PowerPoint</Application>
  <PresentationFormat>Affichage à l'écran (4:3)</PresentationFormat>
  <Paragraphs>24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Comic Sans MS</vt:lpstr>
      <vt:lpstr>Wingdings 3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Odile</dc:creator>
  <cp:lastModifiedBy>adjoint</cp:lastModifiedBy>
  <cp:revision>27</cp:revision>
  <dcterms:created xsi:type="dcterms:W3CDTF">2017-09-28T18:24:03Z</dcterms:created>
  <dcterms:modified xsi:type="dcterms:W3CDTF">2021-09-27T13:40:13Z</dcterms:modified>
</cp:coreProperties>
</file>